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94"/>
  </p:normalViewPr>
  <p:slideViewPr>
    <p:cSldViewPr snapToGrid="0">
      <p:cViewPr>
        <p:scale>
          <a:sx n="105" d="100"/>
          <a:sy n="105" d="100"/>
        </p:scale>
        <p:origin x="176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11/20/24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11/20/24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11/20/24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11/20/24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11/20/24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11/20/24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11/20/24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11/20/24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11/20/24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11/20/24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11/20/24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11/20/24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79AB7-1CDF-4E30-48C0-88B5CB588D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Kiran </a:t>
            </a:r>
            <a:r>
              <a:rPr lang="en-US" sz="2400" dirty="0" err="1"/>
              <a:t>sunkari</a:t>
            </a:r>
            <a:br>
              <a:rPr lang="en-US" sz="2400" dirty="0"/>
            </a:br>
            <a:r>
              <a:rPr lang="en-US" sz="2400" dirty="0"/>
              <a:t>Kunal </a:t>
            </a:r>
            <a:r>
              <a:rPr lang="en-US" sz="2400" dirty="0" err="1"/>
              <a:t>choudhary</a:t>
            </a:r>
            <a:endParaRPr lang="en-US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E95F0C-9109-0F4D-3881-A90D571A21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1459" y="920003"/>
            <a:ext cx="5449092" cy="1100794"/>
          </a:xfrm>
        </p:spPr>
        <p:txBody>
          <a:bodyPr>
            <a:normAutofit/>
          </a:bodyPr>
          <a:lstStyle/>
          <a:p>
            <a:r>
              <a:rPr lang="en-US" sz="4400" dirty="0"/>
              <a:t>Lending case study</a:t>
            </a:r>
          </a:p>
        </p:txBody>
      </p:sp>
    </p:spTree>
    <p:extLst>
      <p:ext uri="{BB962C8B-B14F-4D97-AF65-F5344CB8AC3E}">
        <p14:creationId xmlns:p14="http://schemas.microsoft.com/office/powerpoint/2010/main" val="1763629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60098-5DD1-8627-0FB1-4067C226E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03579" y="561189"/>
            <a:ext cx="7958331" cy="1077229"/>
          </a:xfrm>
        </p:spPr>
        <p:txBody>
          <a:bodyPr/>
          <a:lstStyle/>
          <a:p>
            <a:r>
              <a:rPr lang="en-US" dirty="0"/>
              <a:t>Purpose analysis</a:t>
            </a:r>
          </a:p>
        </p:txBody>
      </p:sp>
      <p:pic>
        <p:nvPicPr>
          <p:cNvPr id="5" name="Content Placeholder 4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DD75307E-1401-DE2B-4CD4-29D087863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2" y="1665829"/>
            <a:ext cx="4764259" cy="3002786"/>
          </a:xfrm>
        </p:spPr>
      </p:pic>
      <p:pic>
        <p:nvPicPr>
          <p:cNvPr id="8" name="Picture 7" descr="A graph of blue bars with white text&#10;&#10;Description automatically generated">
            <a:extLst>
              <a:ext uri="{FF2B5EF4-FFF2-40B4-BE49-F238E27FC236}">
                <a16:creationId xmlns:a16="http://schemas.microsoft.com/office/drawing/2014/main" id="{CF693697-D0E7-C701-AE13-90B5C0A5A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781" y="1676373"/>
            <a:ext cx="4581059" cy="30027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F70365-2BC8-C6D0-4649-CF31CCF0F93D}"/>
              </a:ext>
            </a:extLst>
          </p:cNvPr>
          <p:cNvSpPr txBox="1"/>
          <p:nvPr/>
        </p:nvSpPr>
        <p:spPr>
          <a:xfrm>
            <a:off x="1222165" y="5192171"/>
            <a:ext cx="927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Upon analysis, we can observe that loans given for small businesses have a higher chance of default.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804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86EBE-A69A-CDBF-EB05-3CC119BE4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84960" y="576408"/>
            <a:ext cx="7958331" cy="1077229"/>
          </a:xfrm>
        </p:spPr>
        <p:txBody>
          <a:bodyPr/>
          <a:lstStyle/>
          <a:p>
            <a:r>
              <a:rPr lang="en-US" dirty="0"/>
              <a:t>Loan amount  bucket analysis</a:t>
            </a:r>
          </a:p>
        </p:txBody>
      </p:sp>
      <p:pic>
        <p:nvPicPr>
          <p:cNvPr id="5" name="Content Placeholder 4" descr="A graph of a number of blue and orange bars&#10;&#10;Description automatically generated">
            <a:extLst>
              <a:ext uri="{FF2B5EF4-FFF2-40B4-BE49-F238E27FC236}">
                <a16:creationId xmlns:a16="http://schemas.microsoft.com/office/drawing/2014/main" id="{2A955152-A12C-DC54-5AE7-ECA9A5D6F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flipH="1">
            <a:off x="1205286" y="1885286"/>
            <a:ext cx="4342073" cy="2980810"/>
          </a:xfrm>
        </p:spPr>
      </p:pic>
      <p:pic>
        <p:nvPicPr>
          <p:cNvPr id="8" name="Picture 7" descr="A graph with blue rectangles&#10;&#10;Description automatically generated">
            <a:extLst>
              <a:ext uri="{FF2B5EF4-FFF2-40B4-BE49-F238E27FC236}">
                <a16:creationId xmlns:a16="http://schemas.microsoft.com/office/drawing/2014/main" id="{754D9CB1-C3E9-085A-7FFF-B6C601E62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131" y="1941384"/>
            <a:ext cx="4792053" cy="29247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396114-C573-6519-F4B5-A7383A8D81D4}"/>
              </a:ext>
            </a:extLst>
          </p:cNvPr>
          <p:cNvSpPr txBox="1"/>
          <p:nvPr/>
        </p:nvSpPr>
        <p:spPr>
          <a:xfrm>
            <a:off x="1986700" y="5303520"/>
            <a:ext cx="6193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Upon analysis, we can observe that loan amount greater than 15k has a higher chance of default.</a:t>
            </a:r>
            <a:r>
              <a:rPr lang="en-US" dirty="0"/>
              <a:t> But we need to check with other parameters</a:t>
            </a:r>
          </a:p>
        </p:txBody>
      </p:sp>
    </p:spTree>
    <p:extLst>
      <p:ext uri="{BB962C8B-B14F-4D97-AF65-F5344CB8AC3E}">
        <p14:creationId xmlns:p14="http://schemas.microsoft.com/office/powerpoint/2010/main" val="629337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F875B-1778-B2EB-D4C5-F01338BBE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Annual income analysis</a:t>
            </a:r>
          </a:p>
        </p:txBody>
      </p:sp>
      <p:pic>
        <p:nvPicPr>
          <p:cNvPr id="5" name="Content Placeholder 4" descr="A graph of a number of blue and orange bars&#10;&#10;Description automatically generated">
            <a:extLst>
              <a:ext uri="{FF2B5EF4-FFF2-40B4-BE49-F238E27FC236}">
                <a16:creationId xmlns:a16="http://schemas.microsoft.com/office/drawing/2014/main" id="{A645B844-BD23-FFE1-FF9E-821A2F0C40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1091" y="1976105"/>
            <a:ext cx="4934909" cy="2362334"/>
          </a:xfrm>
        </p:spPr>
      </p:pic>
      <p:pic>
        <p:nvPicPr>
          <p:cNvPr id="8" name="Picture 7" descr="A graph of a bar&#10;&#10;Description automatically generated with medium confidence">
            <a:extLst>
              <a:ext uri="{FF2B5EF4-FFF2-40B4-BE49-F238E27FC236}">
                <a16:creationId xmlns:a16="http://schemas.microsoft.com/office/drawing/2014/main" id="{53A03952-8596-7A75-F383-4B76581D6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405" y="2057208"/>
            <a:ext cx="4934908" cy="22812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E74F8A-3AF9-56D5-037A-A01F27A581B8}"/>
              </a:ext>
            </a:extLst>
          </p:cNvPr>
          <p:cNvSpPr txBox="1"/>
          <p:nvPr/>
        </p:nvSpPr>
        <p:spPr>
          <a:xfrm>
            <a:off x="1694689" y="4972716"/>
            <a:ext cx="6571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Upon analysis, we can observe that loans given for people with annual income less than 20k has a  higher chance of default.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978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EC97C-C140-6F6B-D81F-67246D05D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84576" y="783672"/>
            <a:ext cx="7958331" cy="1077229"/>
          </a:xfrm>
        </p:spPr>
        <p:txBody>
          <a:bodyPr/>
          <a:lstStyle/>
          <a:p>
            <a:r>
              <a:rPr lang="en-US" dirty="0"/>
              <a:t>Interest rate analysis</a:t>
            </a:r>
          </a:p>
        </p:txBody>
      </p:sp>
      <p:pic>
        <p:nvPicPr>
          <p:cNvPr id="5" name="Content Placeholder 4" descr="A graph of a number of blue and orange bars&#10;&#10;Description automatically generated">
            <a:extLst>
              <a:ext uri="{FF2B5EF4-FFF2-40B4-BE49-F238E27FC236}">
                <a16:creationId xmlns:a16="http://schemas.microsoft.com/office/drawing/2014/main" id="{75841AC0-6A75-E7C6-68D2-B6DA4FD24A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5869" y="1955727"/>
            <a:ext cx="4292635" cy="2259650"/>
          </a:xfrm>
        </p:spPr>
      </p:pic>
      <p:pic>
        <p:nvPicPr>
          <p:cNvPr id="8" name="Picture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93D3301C-9E73-81F0-CCF5-EE1FFA998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55727"/>
            <a:ext cx="4888992" cy="22596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19AE74-5D42-968A-0FFF-5A1F003D75F6}"/>
              </a:ext>
            </a:extLst>
          </p:cNvPr>
          <p:cNvSpPr txBox="1"/>
          <p:nvPr/>
        </p:nvSpPr>
        <p:spPr>
          <a:xfrm>
            <a:off x="1438656" y="5063810"/>
            <a:ext cx="7956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Upon analysis, we can observe that loans given with higher interest rate has</a:t>
            </a:r>
          </a:p>
          <a:p>
            <a:r>
              <a:rPr lang="en-IN" dirty="0"/>
              <a:t> higher chance of default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350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A7EFE-3E6D-EA75-7B86-C021A4473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94048" y="867240"/>
            <a:ext cx="7958331" cy="1104997"/>
          </a:xfrm>
        </p:spPr>
        <p:txBody>
          <a:bodyPr/>
          <a:lstStyle/>
          <a:p>
            <a:r>
              <a:rPr lang="en-US" dirty="0"/>
              <a:t>DTI Analysis</a:t>
            </a:r>
          </a:p>
        </p:txBody>
      </p:sp>
      <p:pic>
        <p:nvPicPr>
          <p:cNvPr id="7" name="Content Placeholder 6" descr="A graph of blue and orange bars&#10;&#10;Description automatically generated">
            <a:extLst>
              <a:ext uri="{FF2B5EF4-FFF2-40B4-BE49-F238E27FC236}">
                <a16:creationId xmlns:a16="http://schemas.microsoft.com/office/drawing/2014/main" id="{07B0DDCB-3D77-3B71-554B-EBBDC93701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0051" y="1885285"/>
            <a:ext cx="4819570" cy="2381915"/>
          </a:xfrm>
        </p:spPr>
      </p:pic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CF425566-1D50-8689-44D1-AB18F22D2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647" y="1885285"/>
            <a:ext cx="4819570" cy="23819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2A107-2553-36E9-C21C-EB9D527A3C8D}"/>
              </a:ext>
            </a:extLst>
          </p:cNvPr>
          <p:cNvSpPr txBox="1"/>
          <p:nvPr/>
        </p:nvSpPr>
        <p:spPr>
          <a:xfrm>
            <a:off x="1085654" y="4638914"/>
            <a:ext cx="1002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Upon analysis, we can observe that applicants with high </a:t>
            </a:r>
            <a:r>
              <a:rPr lang="en-IN" dirty="0" err="1"/>
              <a:t>dti</a:t>
            </a:r>
            <a:r>
              <a:rPr lang="en-IN" dirty="0"/>
              <a:t> rate has more chance of loan default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379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6C62-B3DE-FB52-C284-889F8C888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696" y="608358"/>
            <a:ext cx="2343806" cy="747475"/>
          </a:xfrm>
        </p:spPr>
        <p:txBody>
          <a:bodyPr>
            <a:normAutofit fontScale="90000"/>
          </a:bodyPr>
          <a:lstStyle/>
          <a:p>
            <a:r>
              <a:rPr lang="en-US" dirty="0"/>
              <a:t>Objective   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9BB50-2E63-7D03-AF04-0FA83D83D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3392" y="1439918"/>
            <a:ext cx="7763877" cy="2443654"/>
          </a:xfrm>
        </p:spPr>
        <p:txBody>
          <a:bodyPr>
            <a:normAutofit fontScale="92500"/>
          </a:bodyPr>
          <a:lstStyle/>
          <a:p>
            <a:r>
              <a:rPr lang="en-IN" dirty="0"/>
              <a:t>The objective of this case study is to explore various methods for </a:t>
            </a:r>
            <a:r>
              <a:rPr lang="en-IN" dirty="0" err="1"/>
              <a:t>analyzing</a:t>
            </a:r>
            <a:r>
              <a:rPr lang="en-IN" dirty="0"/>
              <a:t> data, apply Exploratory Data Analysis (EDA) techniques to a real-world problem, and derive meaningful insights</a:t>
            </a:r>
          </a:p>
          <a:p>
            <a:r>
              <a:rPr lang="en-IN" dirty="0"/>
              <a:t>For any ML/AI solution, understanding the business problem is the most critical step. In this context, EDA serves as the first step to identify the key features for our ML or AI solutions.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02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F4F42-8E5B-06B3-1223-12ADBD64B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585" y="646382"/>
            <a:ext cx="6863255" cy="735725"/>
          </a:xfrm>
        </p:spPr>
        <p:txBody>
          <a:bodyPr>
            <a:normAutofit/>
          </a:bodyPr>
          <a:lstStyle/>
          <a:p>
            <a:r>
              <a:rPr lang="en-US" dirty="0"/>
              <a:t>Dataset understanding &amp;cleaning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853F5-28CE-7A39-6C47-8129FC623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274" y="2469931"/>
            <a:ext cx="8041546" cy="3005962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Removed all columns and rows that contain only null values.</a:t>
            </a:r>
          </a:p>
          <a:p>
            <a:r>
              <a:rPr lang="en-IN" dirty="0"/>
              <a:t>Deleted the duplicate rows and columns</a:t>
            </a:r>
          </a:p>
          <a:p>
            <a:r>
              <a:rPr lang="en-IN" dirty="0"/>
              <a:t>Grouped the quantitative variables, such as </a:t>
            </a:r>
            <a:r>
              <a:rPr lang="en-IN" dirty="0" err="1"/>
              <a:t>annual_inc</a:t>
            </a:r>
            <a:r>
              <a:rPr lang="en-IN" dirty="0"/>
              <a:t>, </a:t>
            </a:r>
            <a:r>
              <a:rPr lang="en-IN" dirty="0" err="1"/>
              <a:t>int_rate</a:t>
            </a:r>
            <a:r>
              <a:rPr lang="en-IN" dirty="0"/>
              <a:t>, and </a:t>
            </a:r>
            <a:r>
              <a:rPr lang="en-IN" dirty="0" err="1"/>
              <a:t>dti</a:t>
            </a:r>
            <a:endParaRPr lang="en-IN" dirty="0"/>
          </a:p>
          <a:p>
            <a:r>
              <a:rPr lang="en-IN" dirty="0" err="1"/>
              <a:t>Analyzed</a:t>
            </a:r>
            <a:r>
              <a:rPr lang="en-IN" dirty="0"/>
              <a:t> individual columns and removed outliers. For example, in the case of </a:t>
            </a:r>
            <a:r>
              <a:rPr lang="en-IN" dirty="0" err="1"/>
              <a:t>annual_inc</a:t>
            </a:r>
            <a:r>
              <a:rPr lang="en-IN" dirty="0"/>
              <a:t>, all records beyond the 95th percentile were excluded, retaining only the records up to the 95th percentile.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7835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58582-C70E-638E-CF2F-24C0CE1AC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61587" y="486780"/>
            <a:ext cx="7958331" cy="1077229"/>
          </a:xfrm>
        </p:spPr>
        <p:txBody>
          <a:bodyPr/>
          <a:lstStyle/>
          <a:p>
            <a:r>
              <a:rPr lang="en-US"/>
              <a:t>Loan Installment Distribution</a:t>
            </a:r>
            <a:endParaRPr lang="en-US" dirty="0"/>
          </a:p>
        </p:txBody>
      </p:sp>
      <p:pic>
        <p:nvPicPr>
          <p:cNvPr id="5" name="Content Placeholder 4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CB989A8C-DECE-DE7B-D6F5-A39A37781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1861" y="1564009"/>
            <a:ext cx="7796212" cy="326270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C8A01-300C-1A79-7D86-35BDDF78B232}"/>
              </a:ext>
            </a:extLst>
          </p:cNvPr>
          <p:cNvSpPr txBox="1"/>
          <p:nvPr/>
        </p:nvSpPr>
        <p:spPr>
          <a:xfrm>
            <a:off x="1621861" y="5237506"/>
            <a:ext cx="9622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Performed univariate analysis by plotting the distribution graph for loan </a:t>
            </a:r>
            <a:r>
              <a:rPr lang="en-IN" dirty="0" err="1"/>
              <a:t>installment</a:t>
            </a:r>
            <a:r>
              <a:rPr lang="en-IN" dirty="0"/>
              <a:t> property, comparing loan-defaulters with the entire dataset. No signals were observed in the loan </a:t>
            </a:r>
            <a:r>
              <a:rPr lang="en-IN" dirty="0" err="1"/>
              <a:t>installment</a:t>
            </a:r>
            <a:r>
              <a:rPr lang="en-IN" dirty="0"/>
              <a:t>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378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6BD8D-E2AA-0998-172F-2BFB68F83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933" y="597991"/>
            <a:ext cx="5370657" cy="575901"/>
          </a:xfrm>
        </p:spPr>
        <p:txBody>
          <a:bodyPr/>
          <a:lstStyle/>
          <a:p>
            <a:r>
              <a:rPr lang="en-US" dirty="0"/>
              <a:t>Grade property analysis</a:t>
            </a:r>
          </a:p>
        </p:txBody>
      </p:sp>
      <p:pic>
        <p:nvPicPr>
          <p:cNvPr id="5" name="Content Placeholder 4" descr="A graph of two people&#10;&#10;Description automatically generated with medium confidence">
            <a:extLst>
              <a:ext uri="{FF2B5EF4-FFF2-40B4-BE49-F238E27FC236}">
                <a16:creationId xmlns:a16="http://schemas.microsoft.com/office/drawing/2014/main" id="{DCB63AAB-6E17-3C12-EF1A-2FE520D93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9439" y="1432787"/>
            <a:ext cx="7796212" cy="32804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113EE5-1FA7-E3BA-4645-EBD9A34EA39F}"/>
              </a:ext>
            </a:extLst>
          </p:cNvPr>
          <p:cNvSpPr txBox="1"/>
          <p:nvPr/>
        </p:nvSpPr>
        <p:spPr>
          <a:xfrm>
            <a:off x="1544595" y="5115697"/>
            <a:ext cx="8884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When </a:t>
            </a:r>
            <a:r>
              <a:rPr lang="en-IN" dirty="0" err="1"/>
              <a:t>analyzing</a:t>
            </a:r>
            <a:r>
              <a:rPr lang="en-IN" dirty="0"/>
              <a:t> the </a:t>
            </a:r>
            <a:r>
              <a:rPr lang="en-IN" b="1" dirty="0"/>
              <a:t>Grade</a:t>
            </a:r>
            <a:r>
              <a:rPr lang="en-IN" dirty="0"/>
              <a:t> property, we observe that the </a:t>
            </a:r>
            <a:r>
              <a:rPr lang="en-IN" b="1" dirty="0"/>
              <a:t>Grade 'C'</a:t>
            </a:r>
            <a:r>
              <a:rPr lang="en-IN" dirty="0"/>
              <a:t> category has a higher proportion of defaulters compared to other grades.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889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8E1C0-4B82-8BF4-87F0-F65F8A8DF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23" y="808057"/>
            <a:ext cx="3727208" cy="304052"/>
          </a:xfrm>
        </p:spPr>
        <p:txBody>
          <a:bodyPr>
            <a:normAutofit fontScale="90000"/>
          </a:bodyPr>
          <a:lstStyle/>
          <a:p>
            <a:r>
              <a:rPr lang="en-US" dirty="0"/>
              <a:t>Employee length</a:t>
            </a:r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48DB2625-0FEB-F099-60C3-DDA784F63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4422" y="1566202"/>
            <a:ext cx="9535955" cy="395240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BE26E3-4F70-922B-86AB-DEEB181136ED}"/>
              </a:ext>
            </a:extLst>
          </p:cNvPr>
          <p:cNvSpPr txBox="1"/>
          <p:nvPr/>
        </p:nvSpPr>
        <p:spPr>
          <a:xfrm>
            <a:off x="1531955" y="5788031"/>
            <a:ext cx="8400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By examining the distributions, the </a:t>
            </a:r>
            <a:r>
              <a:rPr lang="en-IN" b="1" dirty="0"/>
              <a:t>employee length</a:t>
            </a:r>
            <a:r>
              <a:rPr lang="en-IN" dirty="0"/>
              <a:t> does not provide any meaningful signal. We need to add another property to validate this.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43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ECB54-22BD-9E4F-3B0F-31F23C7C2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1088" y="781817"/>
            <a:ext cx="7993129" cy="646331"/>
          </a:xfrm>
        </p:spPr>
        <p:txBody>
          <a:bodyPr/>
          <a:lstStyle/>
          <a:p>
            <a:r>
              <a:rPr lang="en-US" dirty="0"/>
              <a:t>Analyzing quantitative variables</a:t>
            </a:r>
          </a:p>
        </p:txBody>
      </p:sp>
      <p:pic>
        <p:nvPicPr>
          <p:cNvPr id="15" name="Content Placeholder 14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1907627F-4258-E766-59A3-8306D02558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9300" y="1739127"/>
            <a:ext cx="4337760" cy="4107572"/>
          </a:xfrm>
        </p:spPr>
      </p:pic>
      <p:pic>
        <p:nvPicPr>
          <p:cNvPr id="18" name="Picture 17" descr="A graph of a box plot&#10;&#10;Description automatically generated with medium confidence">
            <a:extLst>
              <a:ext uri="{FF2B5EF4-FFF2-40B4-BE49-F238E27FC236}">
                <a16:creationId xmlns:a16="http://schemas.microsoft.com/office/drawing/2014/main" id="{EC0BECF6-C523-8C93-0416-94CA64429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968" y="1739126"/>
            <a:ext cx="4337760" cy="40547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DDEBFC8-E541-E8C6-A367-5EFE4B9201AA}"/>
              </a:ext>
            </a:extLst>
          </p:cNvPr>
          <p:cNvSpPr txBox="1"/>
          <p:nvPr/>
        </p:nvSpPr>
        <p:spPr>
          <a:xfrm>
            <a:off x="1235675" y="6049944"/>
            <a:ext cx="9527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Plotted the box plots to understand the distribution of quantitative variables, remove the outliers based on the IQR, and perform data bucketing based on the IQR 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408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2CA08-BE44-F330-66AF-50AC6C91B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6716" y="492745"/>
            <a:ext cx="7958331" cy="1077229"/>
          </a:xfrm>
        </p:spPr>
        <p:txBody>
          <a:bodyPr/>
          <a:lstStyle/>
          <a:p>
            <a:r>
              <a:rPr lang="en-US" dirty="0"/>
              <a:t>Employee length analysis</a:t>
            </a:r>
          </a:p>
        </p:txBody>
      </p:sp>
      <p:pic>
        <p:nvPicPr>
          <p:cNvPr id="9" name="Content Placeholder 8" descr="A graph with blue and orange bars&#10;&#10;Description automatically generated">
            <a:extLst>
              <a:ext uri="{FF2B5EF4-FFF2-40B4-BE49-F238E27FC236}">
                <a16:creationId xmlns:a16="http://schemas.microsoft.com/office/drawing/2014/main" id="{F09ECAEB-3EA9-3045-F8BB-20A8FA63B6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9353" y="1656472"/>
            <a:ext cx="5040773" cy="3187375"/>
          </a:xfrm>
        </p:spPr>
      </p:pic>
      <p:pic>
        <p:nvPicPr>
          <p:cNvPr id="12" name="Picture 11" descr="A graph of blue bars&#10;&#10;Description automatically generated">
            <a:extLst>
              <a:ext uri="{FF2B5EF4-FFF2-40B4-BE49-F238E27FC236}">
                <a16:creationId xmlns:a16="http://schemas.microsoft.com/office/drawing/2014/main" id="{013503CB-5F00-2299-92D0-085DE48E5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126" y="1656471"/>
            <a:ext cx="4966464" cy="31873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FF4D39-D90A-26EB-0CF1-BCA0B0125702}"/>
              </a:ext>
            </a:extLst>
          </p:cNvPr>
          <p:cNvSpPr txBox="1"/>
          <p:nvPr/>
        </p:nvSpPr>
        <p:spPr>
          <a:xfrm>
            <a:off x="1129353" y="5201528"/>
            <a:ext cx="100956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multivariate analysis: when plotting the </a:t>
            </a:r>
            <a:r>
              <a:rPr lang="en-IN" b="1" dirty="0"/>
              <a:t>employee length</a:t>
            </a:r>
            <a:r>
              <a:rPr lang="en-IN" dirty="0"/>
              <a:t> against </a:t>
            </a:r>
            <a:r>
              <a:rPr lang="en-IN" b="1" dirty="0"/>
              <a:t>loan status</a:t>
            </a:r>
            <a:r>
              <a:rPr lang="en-IN" dirty="0"/>
              <a:t>, no significant signal is observed. However, when plotting the </a:t>
            </a:r>
            <a:r>
              <a:rPr lang="en-IN" b="1" dirty="0"/>
              <a:t>charged-off percentage</a:t>
            </a:r>
            <a:r>
              <a:rPr lang="en-IN" dirty="0"/>
              <a:t>, it becomes apparent that records without an </a:t>
            </a:r>
            <a:r>
              <a:rPr lang="en-IN" b="1" dirty="0"/>
              <a:t>employee length</a:t>
            </a:r>
            <a:r>
              <a:rPr lang="en-IN" dirty="0"/>
              <a:t> (which may indicate that the applicant is not employed) have a higher default rate.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074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A86B7-A28E-68DE-34A0-21EF34E14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221" y="464481"/>
            <a:ext cx="5086451" cy="687112"/>
          </a:xfrm>
        </p:spPr>
        <p:txBody>
          <a:bodyPr/>
          <a:lstStyle/>
          <a:p>
            <a:r>
              <a:rPr lang="en-US" dirty="0"/>
              <a:t>Month attribute analysis  </a:t>
            </a:r>
          </a:p>
        </p:txBody>
      </p:sp>
      <p:pic>
        <p:nvPicPr>
          <p:cNvPr id="5" name="Content Placeholder 4" descr="A graph of a number of blue and orange bars&#10;&#10;Description automatically generated">
            <a:extLst>
              <a:ext uri="{FF2B5EF4-FFF2-40B4-BE49-F238E27FC236}">
                <a16:creationId xmlns:a16="http://schemas.microsoft.com/office/drawing/2014/main" id="{12821E33-0C60-2F46-AFA0-91A1FEB3E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6504" y="1430337"/>
            <a:ext cx="6490038" cy="39973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B1A506-7373-4997-9AD1-99569CF5AE66}"/>
              </a:ext>
            </a:extLst>
          </p:cNvPr>
          <p:cNvSpPr txBox="1"/>
          <p:nvPr/>
        </p:nvSpPr>
        <p:spPr>
          <a:xfrm>
            <a:off x="1696504" y="5706406"/>
            <a:ext cx="9572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Based on the distribution, we can observe that loans issued at the end of the year have a higher default 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232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98</TotalTime>
  <Words>478</Words>
  <Application>Microsoft Macintosh PowerPoint</Application>
  <PresentationFormat>Widescreen</PresentationFormat>
  <Paragraphs>33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MS Shell Dlg 2</vt:lpstr>
      <vt:lpstr>Wingdings</vt:lpstr>
      <vt:lpstr>Wingdings 3</vt:lpstr>
      <vt:lpstr>Madison</vt:lpstr>
      <vt:lpstr>Kiran sunkari Kunal choudhary</vt:lpstr>
      <vt:lpstr>Objective     </vt:lpstr>
      <vt:lpstr>Dataset understanding &amp;cleaning</vt:lpstr>
      <vt:lpstr>Loan Installment Distribution</vt:lpstr>
      <vt:lpstr>Grade property analysis</vt:lpstr>
      <vt:lpstr>Employee length</vt:lpstr>
      <vt:lpstr>Analyzing quantitative variables</vt:lpstr>
      <vt:lpstr>Employee length analysis</vt:lpstr>
      <vt:lpstr>Month attribute analysis  </vt:lpstr>
      <vt:lpstr>Purpose analysis</vt:lpstr>
      <vt:lpstr>Loan amount  bucket analysis</vt:lpstr>
      <vt:lpstr>Annual income analysis</vt:lpstr>
      <vt:lpstr>Interest rate analysis</vt:lpstr>
      <vt:lpstr>DTI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Kiran Sunkari</dc:creator>
  <cp:lastModifiedBy>Kiran Sunkari</cp:lastModifiedBy>
  <cp:revision>1</cp:revision>
  <dcterms:created xsi:type="dcterms:W3CDTF">2024-11-20T12:34:13Z</dcterms:created>
  <dcterms:modified xsi:type="dcterms:W3CDTF">2024-11-20T14:12:33Z</dcterms:modified>
</cp:coreProperties>
</file>